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85" r:id="rId2"/>
    <p:sldId id="286" r:id="rId3"/>
    <p:sldId id="287" r:id="rId4"/>
    <p:sldId id="304" r:id="rId5"/>
    <p:sldId id="295" r:id="rId6"/>
    <p:sldId id="296" r:id="rId7"/>
    <p:sldId id="297" r:id="rId8"/>
    <p:sldId id="300" r:id="rId9"/>
    <p:sldId id="303" r:id="rId10"/>
    <p:sldId id="301" r:id="rId11"/>
    <p:sldId id="293" r:id="rId12"/>
  </p:sldIdLst>
  <p:sldSz cx="9144000" cy="6858000" type="screen4x3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97"/>
    <a:srgbClr val="F9FBFD"/>
    <a:srgbClr val="FF0066"/>
    <a:srgbClr val="7030A0"/>
    <a:srgbClr val="660066"/>
    <a:srgbClr val="0077C1"/>
    <a:srgbClr val="0065AE"/>
    <a:srgbClr val="0054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33" autoAdjust="0"/>
    <p:restoredTop sz="95470" autoAdjust="0"/>
  </p:normalViewPr>
  <p:slideViewPr>
    <p:cSldViewPr snapToGrid="0">
      <p:cViewPr varScale="1">
        <p:scale>
          <a:sx n="75" d="100"/>
          <a:sy n="75" d="100"/>
        </p:scale>
        <p:origin x="1428" y="78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24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135"/>
          </a:xfrm>
          <a:prstGeom prst="rect">
            <a:avLst/>
          </a:prstGeom>
        </p:spPr>
        <p:txBody>
          <a:bodyPr vert="horz" lIns="91426" tIns="45714" rIns="91426" bIns="45714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135"/>
          </a:xfrm>
          <a:prstGeom prst="rect">
            <a:avLst/>
          </a:prstGeom>
        </p:spPr>
        <p:txBody>
          <a:bodyPr vert="horz" lIns="91426" tIns="45714" rIns="91426" bIns="45714" rtlCol="0"/>
          <a:lstStyle>
            <a:lvl1pPr algn="r">
              <a:defRPr sz="1200"/>
            </a:lvl1pPr>
          </a:lstStyle>
          <a:p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430091"/>
            <a:ext cx="2945659" cy="498134"/>
          </a:xfrm>
          <a:prstGeom prst="rect">
            <a:avLst/>
          </a:prstGeom>
        </p:spPr>
        <p:txBody>
          <a:bodyPr vert="horz" lIns="91426" tIns="45714" rIns="91426" bIns="45714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5" y="9430091"/>
            <a:ext cx="2945659" cy="498134"/>
          </a:xfrm>
          <a:prstGeom prst="rect">
            <a:avLst/>
          </a:prstGeom>
        </p:spPr>
        <p:txBody>
          <a:bodyPr vert="horz" lIns="91426" tIns="45714" rIns="91426" bIns="45714" rtlCol="0" anchor="b"/>
          <a:lstStyle>
            <a:lvl1pPr algn="r">
              <a:defRPr sz="1200"/>
            </a:lvl1pPr>
          </a:lstStyle>
          <a:p>
            <a:fld id="{FEE0CA31-E5E3-45BC-BBD4-A7AF04282E4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213083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135"/>
          </a:xfrm>
          <a:prstGeom prst="rect">
            <a:avLst/>
          </a:prstGeom>
        </p:spPr>
        <p:txBody>
          <a:bodyPr vert="horz" lIns="91426" tIns="45714" rIns="91426" bIns="45714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135"/>
          </a:xfrm>
          <a:prstGeom prst="rect">
            <a:avLst/>
          </a:prstGeom>
        </p:spPr>
        <p:txBody>
          <a:bodyPr vert="horz" lIns="91426" tIns="45714" rIns="91426" bIns="45714" rtlCol="0"/>
          <a:lstStyle>
            <a:lvl1pPr algn="r">
              <a:defRPr sz="1200"/>
            </a:lvl1pPr>
          </a:lstStyle>
          <a:p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4" rIns="91426" bIns="45714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60"/>
            <a:ext cx="5438140" cy="3909239"/>
          </a:xfrm>
          <a:prstGeom prst="rect">
            <a:avLst/>
          </a:prstGeom>
        </p:spPr>
        <p:txBody>
          <a:bodyPr vert="horz" lIns="91426" tIns="45714" rIns="91426" bIns="45714" rtlCol="0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30091"/>
            <a:ext cx="2945659" cy="498134"/>
          </a:xfrm>
          <a:prstGeom prst="rect">
            <a:avLst/>
          </a:prstGeom>
        </p:spPr>
        <p:txBody>
          <a:bodyPr vert="horz" lIns="91426" tIns="45714" rIns="91426" bIns="45714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430091"/>
            <a:ext cx="2945659" cy="498134"/>
          </a:xfrm>
          <a:prstGeom prst="rect">
            <a:avLst/>
          </a:prstGeom>
        </p:spPr>
        <p:txBody>
          <a:bodyPr vert="horz" lIns="91426" tIns="45714" rIns="91426" bIns="45714" rtlCol="0" anchor="b"/>
          <a:lstStyle>
            <a:lvl1pPr algn="r">
              <a:defRPr sz="1200"/>
            </a:lvl1pPr>
          </a:lstStyle>
          <a:p>
            <a:fld id="{10660120-89E1-439A-B248-C3EDD6196B2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86435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 </a:t>
            </a:r>
            <a:r>
              <a:rPr lang="zh-TW" altLang="en-US" dirty="0" smtClean="0"/>
              <a:t>是桿件的接頭數量</a:t>
            </a:r>
            <a:endParaRPr lang="en-US" altLang="zh-TW" dirty="0" smtClean="0"/>
          </a:p>
          <a:p>
            <a:r>
              <a:rPr lang="en-US" altLang="zh-TW" dirty="0" err="1" smtClean="0"/>
              <a:t>m_max</a:t>
            </a:r>
            <a:r>
              <a:rPr lang="en-US" altLang="zh-TW" dirty="0" smtClean="0"/>
              <a:t> </a:t>
            </a:r>
            <a:r>
              <a:rPr lang="zh-TW" altLang="en-US" dirty="0" smtClean="0"/>
              <a:t>是所有桿件中，接頭數的上限</a:t>
            </a:r>
            <a:endParaRPr lang="en-US" altLang="zh-TW" dirty="0" smtClean="0"/>
          </a:p>
          <a:p>
            <a:r>
              <a:rPr lang="en-US" altLang="zh-TW" dirty="0" smtClean="0"/>
              <a:t>N_L#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是 </a:t>
            </a:r>
            <a:r>
              <a:rPr lang="en-US" altLang="zh-TW" baseline="0" dirty="0" smtClean="0"/>
              <a:t># </a:t>
            </a:r>
            <a:r>
              <a:rPr lang="zh-TW" altLang="en-US" baseline="0" smtClean="0"/>
              <a:t>接頭數的桿件數量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4306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飛輪桿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(W)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必須與固定桿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(G)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鄰接，並且飛輪桿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(W)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本身必須為雙接頭桿。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由於腳踏桿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(F)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上的某一點的運動軌跡必須為橢圓，因此腳踏桿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(F)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不能與固定桿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(G)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鄰接。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為避免有同手同腳運動情形的發生，我們規定手把桿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(H)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與固定桿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(G)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鄰接，藉此控制手把桿的運動情形。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滑行桿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(S)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可有可無，若有，則必須與固定桿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(G)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鄰接。</a:t>
            </a:r>
          </a:p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822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1. S-11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為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TW M431718U1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之一般化鏈、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W-1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為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US 6,090,013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之一般化鏈，因此去除。</a:t>
            </a:r>
          </a:p>
          <a:p>
            <a:pPr marL="0" indent="0">
              <a:buFont typeface="+mj-lt"/>
              <a:buNone/>
            </a:pP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2. S-6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與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S-7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為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Stephenson II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型一般化鏈，其本身不易找出可動之機構，因此去除。</a:t>
            </a:r>
          </a:p>
          <a:p>
            <a:pPr marL="0" indent="0">
              <a:buFont typeface="+mj-lt"/>
              <a:buNone/>
            </a:pP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3.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考量到滑行桿由於容易磨耗、或可能夾傷人造成危險，因此我們去除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S-8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S-9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S10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S-12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W-8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W-9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W-10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W-11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等設計。</a:t>
            </a:r>
          </a:p>
          <a:p>
            <a:pPr marL="0" indent="0">
              <a:buFont typeface="+mj-lt"/>
              <a:buNone/>
            </a:pP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4.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為避開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US 6,090,013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之專利，去除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W-2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W-3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W-4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W-5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W-6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W-7</a:t>
            </a:r>
            <a:r>
              <a:rPr lang="en-US" altLang="zh-TW" baseline="0" dirty="0" smtClean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等設計。</a:t>
            </a:r>
          </a:p>
          <a:p>
            <a:pPr marL="0" indent="0">
              <a:buFont typeface="+mj-lt"/>
              <a:buNone/>
            </a:pP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5.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在剩下的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S-1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S-2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S-3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S-4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S-5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等設計中，考量到腳踏桿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(F)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必須要能完成一個橢圓運動軌跡，因此當固定桿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(G)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、飛輪桿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(W)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、腳踏桿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(F)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與其他任何一桿能單獨形成一個四連桿閉迴路時，能夠比較容易達成此目的，因此去除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S-3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S-4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S-5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等設計。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3418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6.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由於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S-2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中的固定桿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(G)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、飛輪桿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(W)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、腳踏桿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(F)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、手把桿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(H)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可形成四連桿即可完成此橢圓運動，如圖 </a:t>
            </a:r>
            <a:r>
              <a:rPr lang="en-US" altLang="zh-TW" dirty="0" smtClean="0">
                <a:latin typeface="KaiTi" panose="02010609060101010101" pitchFamily="49" charset="-122"/>
                <a:ea typeface="KaiTi" panose="02010609060101010101" pitchFamily="49" charset="-122"/>
              </a:rPr>
              <a:t>11 </a:t>
            </a:r>
            <a:r>
              <a:rPr lang="zh-TW" altLang="en-US" dirty="0" smtClean="0">
                <a:latin typeface="KaiTi" panose="02010609060101010101" pitchFamily="49" charset="-122"/>
                <a:ea typeface="KaiTi" panose="02010609060101010101" pitchFamily="49" charset="-122"/>
              </a:rPr>
              <a:t>為一種現有橢圓運動機器，因此去除。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559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0082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609806"/>
            <a:ext cx="9144000" cy="247926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625672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r>
              <a:rPr lang="en-US" altLang="zh-TW" dirty="0" smtClean="0"/>
              <a:t>/8</a:t>
            </a:r>
            <a:endParaRPr lang="zh-TW" altLang="en-US" dirty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55" y="47688"/>
            <a:ext cx="1053527" cy="52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75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0082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25518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075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609806"/>
            <a:ext cx="9144000" cy="247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6628"/>
            <a:ext cx="7886700" cy="70083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57433"/>
            <a:ext cx="7886700" cy="5490323"/>
          </a:xfrm>
        </p:spPr>
        <p:txBody>
          <a:bodyPr>
            <a:normAutofit/>
          </a:bodyPr>
          <a:lstStyle>
            <a:lvl1pPr>
              <a:defRPr sz="2000">
                <a:latin typeface="+mj-lt"/>
                <a:ea typeface="+mj-ea"/>
              </a:defRPr>
            </a:lvl1pPr>
            <a:lvl2pPr>
              <a:defRPr sz="1800">
                <a:latin typeface="+mj-lt"/>
                <a:ea typeface="+mj-ea"/>
              </a:defRPr>
            </a:lvl2pPr>
            <a:lvl3pPr>
              <a:defRPr sz="1600">
                <a:latin typeface="+mj-lt"/>
                <a:ea typeface="+mj-ea"/>
              </a:defRPr>
            </a:lvl3pPr>
            <a:lvl4pPr>
              <a:defRPr sz="1400">
                <a:latin typeface="+mj-lt"/>
                <a:ea typeface="+mj-ea"/>
              </a:defRPr>
            </a:lvl4pPr>
            <a:lvl5pPr>
              <a:defRPr sz="1400">
                <a:latin typeface="+mj-lt"/>
                <a:ea typeface="+mj-ea"/>
              </a:defRPr>
            </a:lvl5pPr>
          </a:lstStyle>
          <a:p>
            <a:pPr lvl="0"/>
            <a:r>
              <a:rPr lang="en-US" altLang="zh-TW" dirty="0" smtClean="0"/>
              <a:t>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625672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FA47E2D0-DA89-42AE-A2A2-B92BC41599C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55" y="47688"/>
            <a:ext cx="1053527" cy="52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51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609806"/>
            <a:ext cx="9144000" cy="247926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625672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10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55" y="47688"/>
            <a:ext cx="1053527" cy="52971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256628"/>
            <a:ext cx="7886700" cy="70083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17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609806"/>
            <a:ext cx="9144000" cy="2479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625672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0283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550" y="1751013"/>
            <a:ext cx="3813048" cy="457358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lang="en-US" smtClean="0"/>
            </a:lvl1pPr>
            <a:lvl2pPr>
              <a:buClrTx/>
              <a:defRPr lang="en-US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</a:defRPr>
            </a:lvl3pPr>
            <a:lvl4pPr>
              <a:buClrTx/>
              <a:defRPr lang="en-US" smtClean="0">
                <a:solidFill>
                  <a:schemeClr val="tx1"/>
                </a:solidFill>
              </a:defRPr>
            </a:lvl4pPr>
            <a:lvl5pPr>
              <a:buClrTx/>
              <a:defRPr lang="en-US" b="1" dirty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0090" y="1751013"/>
            <a:ext cx="3813048" cy="457358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lang="en-US" smtClean="0"/>
            </a:lvl1pPr>
            <a:lvl2pPr>
              <a:buClrTx/>
              <a:defRPr lang="en-US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</a:defRPr>
            </a:lvl3pPr>
            <a:lvl4pPr>
              <a:buClrTx/>
              <a:defRPr lang="en-US" smtClean="0">
                <a:solidFill>
                  <a:schemeClr val="tx1"/>
                </a:solidFill>
              </a:defRPr>
            </a:lvl4pPr>
            <a:lvl5pPr>
              <a:buClrTx/>
              <a:defRPr lang="en-US" b="1" dirty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76401" y="506413"/>
            <a:ext cx="71262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035" y="6165305"/>
            <a:ext cx="784965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0068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dirty="0" smtClean="0"/>
              <a:t>2015/5/4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dirty="0" smtClean="0"/>
              <a:t>SOLab Group Meeing, 2015/05/05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9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2" r:id="rId3"/>
    <p:sldLayoutId id="2147483666" r:id="rId4"/>
    <p:sldLayoutId id="2147483667" r:id="rId5"/>
    <p:sldLayoutId id="2147483669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18.wmf"/><Relationship Id="rId4" Type="http://schemas.openxmlformats.org/officeDocument/2006/relationships/image" Target="../media/image14.png"/><Relationship Id="rId9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7.wmf"/><Relationship Id="rId4" Type="http://schemas.openxmlformats.org/officeDocument/2006/relationships/image" Target="../media/image19.png"/><Relationship Id="rId9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016"/>
            <a:ext cx="9144000" cy="2413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94379"/>
            <a:ext cx="9144000" cy="1683204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chemeClr val="bg1"/>
                </a:solidFill>
                <a:latin typeface="+mn-lt"/>
                <a:ea typeface="Noto Sans CJK TC Black" panose="020B0A00000000000000" pitchFamily="34" charset="-120"/>
              </a:rPr>
              <a:t>Innovative </a:t>
            </a:r>
            <a:r>
              <a:rPr lang="en-US" altLang="zh-TW" sz="3200" b="1" dirty="0" smtClean="0">
                <a:solidFill>
                  <a:schemeClr val="bg1"/>
                </a:solidFill>
                <a:latin typeface="+mn-lt"/>
                <a:ea typeface="Noto Sans CJK TC Black" panose="020B0A00000000000000" pitchFamily="34" charset="-120"/>
              </a:rPr>
              <a:t>Design</a:t>
            </a:r>
            <a:r>
              <a:rPr lang="zh-TW" altLang="en-US" sz="3200" b="1" dirty="0" smtClean="0">
                <a:solidFill>
                  <a:schemeClr val="bg1"/>
                </a:solidFill>
                <a:latin typeface="+mn-lt"/>
                <a:ea typeface="Noto Sans CJK TC Black" panose="020B0A00000000000000" pitchFamily="34" charset="-120"/>
              </a:rPr>
              <a:t> </a:t>
            </a:r>
            <a:r>
              <a:rPr lang="en-US" altLang="zh-TW" sz="3200" b="1" dirty="0" smtClean="0">
                <a:solidFill>
                  <a:schemeClr val="bg1"/>
                </a:solidFill>
                <a:latin typeface="+mn-lt"/>
                <a:ea typeface="Noto Sans CJK TC Black" panose="020B0A00000000000000" pitchFamily="34" charset="-120"/>
              </a:rPr>
              <a:t>of</a:t>
            </a:r>
            <a:r>
              <a:rPr lang="zh-TW" altLang="en-US" sz="3200" b="1" dirty="0">
                <a:solidFill>
                  <a:schemeClr val="bg1"/>
                </a:solidFill>
                <a:latin typeface="+mn-lt"/>
                <a:ea typeface="Noto Sans CJK TC Black" panose="020B0A00000000000000" pitchFamily="34" charset="-120"/>
              </a:rPr>
              <a:t> </a:t>
            </a:r>
            <a:r>
              <a:rPr lang="en-US" altLang="zh-TW" sz="3200" b="1" dirty="0" smtClean="0">
                <a:solidFill>
                  <a:schemeClr val="bg1"/>
                </a:solidFill>
                <a:latin typeface="+mn-lt"/>
                <a:ea typeface="Noto Sans CJK TC Black" panose="020B0A00000000000000" pitchFamily="34" charset="-120"/>
              </a:rPr>
              <a:t>Elliptical</a:t>
            </a:r>
            <a:r>
              <a:rPr lang="zh-TW" altLang="en-US" sz="3200" b="1" dirty="0" smtClean="0">
                <a:solidFill>
                  <a:schemeClr val="bg1"/>
                </a:solidFill>
                <a:latin typeface="+mn-lt"/>
                <a:ea typeface="Noto Sans CJK TC Black" panose="020B0A00000000000000" pitchFamily="34" charset="-120"/>
              </a:rPr>
              <a:t> </a:t>
            </a:r>
            <a:r>
              <a:rPr lang="en-US" altLang="zh-TW" sz="3200" b="1" dirty="0" smtClean="0">
                <a:solidFill>
                  <a:schemeClr val="bg1"/>
                </a:solidFill>
                <a:latin typeface="+mn-lt"/>
                <a:ea typeface="Noto Sans CJK TC Black" panose="020B0A00000000000000" pitchFamily="34" charset="-120"/>
              </a:rPr>
              <a:t>Cross</a:t>
            </a:r>
            <a:r>
              <a:rPr lang="zh-TW" altLang="en-US" sz="3200" b="1" dirty="0" smtClean="0">
                <a:solidFill>
                  <a:schemeClr val="bg1"/>
                </a:solidFill>
                <a:latin typeface="+mn-lt"/>
                <a:ea typeface="Noto Sans CJK TC Black" panose="020B0A00000000000000" pitchFamily="34" charset="-120"/>
              </a:rPr>
              <a:t> </a:t>
            </a:r>
            <a:r>
              <a:rPr lang="en-US" altLang="zh-TW" sz="3200" b="1" dirty="0" smtClean="0">
                <a:solidFill>
                  <a:schemeClr val="bg1"/>
                </a:solidFill>
                <a:latin typeface="+mn-lt"/>
                <a:ea typeface="Noto Sans CJK TC Black" panose="020B0A00000000000000" pitchFamily="34" charset="-120"/>
              </a:rPr>
              <a:t>Trainer</a:t>
            </a:r>
            <a:r>
              <a:rPr lang="zh-TW" altLang="en-US" sz="3200" b="1" dirty="0" smtClean="0">
                <a:solidFill>
                  <a:schemeClr val="bg1"/>
                </a:solidFill>
                <a:latin typeface="+mn-lt"/>
                <a:ea typeface="Noto Sans CJK TC Black" panose="020B0A00000000000000" pitchFamily="34" charset="-120"/>
              </a:rPr>
              <a:t> </a:t>
            </a:r>
            <a:r>
              <a:rPr lang="en-US" altLang="zh-TW" sz="3200" b="1" dirty="0" smtClean="0">
                <a:solidFill>
                  <a:schemeClr val="bg1"/>
                </a:solidFill>
                <a:latin typeface="+mn-lt"/>
                <a:ea typeface="Noto Sans CJK TC Black" panose="020B0A00000000000000" pitchFamily="34" charset="-120"/>
              </a:rPr>
              <a:t>with </a:t>
            </a:r>
            <a:r>
              <a:rPr lang="en-US" altLang="zh-TW" sz="3200" b="1" dirty="0">
                <a:solidFill>
                  <a:schemeClr val="bg1"/>
                </a:solidFill>
                <a:latin typeface="+mn-lt"/>
                <a:ea typeface="Noto Sans CJK TC Black" panose="020B0A00000000000000" pitchFamily="34" charset="-120"/>
              </a:rPr>
              <a:t>Creative Mechanism </a:t>
            </a:r>
            <a:r>
              <a:rPr lang="en-US" altLang="zh-TW" sz="3200" b="1" dirty="0" smtClean="0">
                <a:solidFill>
                  <a:schemeClr val="bg1"/>
                </a:solidFill>
                <a:latin typeface="+mn-lt"/>
                <a:ea typeface="Noto Sans CJK TC Black" panose="020B0A00000000000000" pitchFamily="34" charset="-120"/>
              </a:rPr>
              <a:t>Design Methodology</a:t>
            </a:r>
            <a:endParaRPr lang="zh-TW" altLang="en-US" sz="3200" b="1" dirty="0">
              <a:solidFill>
                <a:schemeClr val="bg1"/>
              </a:solidFill>
              <a:latin typeface="+mn-lt"/>
              <a:ea typeface="Noto Sans CJK TC Black" panose="020B0A00000000000000" pitchFamily="34" charset="-120"/>
            </a:endParaRPr>
          </a:p>
        </p:txBody>
      </p:sp>
      <p:sp>
        <p:nvSpPr>
          <p:cNvPr id="10" name="副標題 9"/>
          <p:cNvSpPr>
            <a:spLocks noGrp="1"/>
          </p:cNvSpPr>
          <p:nvPr>
            <p:ph type="subTitle" idx="1"/>
          </p:nvPr>
        </p:nvSpPr>
        <p:spPr>
          <a:xfrm>
            <a:off x="1143000" y="4000501"/>
            <a:ext cx="6858000" cy="1656804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授課老師：李志中 教授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學生：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R06522615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陳柏宇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        D06522014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黃彥智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Group</a:t>
            </a: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1, </a:t>
            </a:r>
            <a:r>
              <a:rPr lang="en-US" altLang="zh-TW" sz="1800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11/30/2017</a:t>
            </a:r>
            <a:endParaRPr lang="zh-TW" altLang="en-US" sz="3200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Picture 2" descr="http://www.ntu.edu.tw/oldchinese/about/Emblem7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66" y="5758319"/>
            <a:ext cx="898266" cy="8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51" y="5773370"/>
            <a:ext cx="1471749" cy="74000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286000" y="6022668"/>
            <a:ext cx="4572000" cy="72000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altLang="zh-TW" sz="1600" dirty="0" smtClean="0"/>
              <a:t>System Optimization Laboratory</a:t>
            </a:r>
          </a:p>
          <a:p>
            <a:pPr algn="ctr"/>
            <a:r>
              <a:rPr lang="en-US" altLang="zh-TW" sz="1600" dirty="0" smtClean="0"/>
              <a:t>Department of Mechanical Engineering</a:t>
            </a:r>
          </a:p>
          <a:p>
            <a:pPr algn="ctr"/>
            <a:r>
              <a:rPr lang="en-US" altLang="zh-TW" sz="1600" dirty="0" smtClean="0"/>
              <a:t>National Taiwan University, Taipei, Taiwan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9690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尺度</a:t>
            </a:r>
            <a:r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合成 </a:t>
            </a:r>
            <a:r>
              <a:rPr lang="en-US" altLang="zh-TW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Dimension</a:t>
            </a:r>
            <a:r>
              <a:rPr lang="en-US" altLang="zh-CN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</a:t>
            </a:r>
            <a:r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Synthesis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10</a:t>
            </a:fld>
            <a:r>
              <a:rPr lang="de-DE" altLang="zh-TW" dirty="0" smtClean="0"/>
              <a:t>/11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8" y="3374675"/>
            <a:ext cx="8741084" cy="3073949"/>
          </a:xfrm>
        </p:spPr>
      </p:pic>
      <p:pic>
        <p:nvPicPr>
          <p:cNvPr id="8" name="image34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025056" y="695539"/>
            <a:ext cx="1606031" cy="2448959"/>
          </a:xfrm>
          <a:prstGeom prst="rect">
            <a:avLst/>
          </a:prstGeom>
          <a:ln/>
        </p:spPr>
      </p:pic>
      <p:sp>
        <p:nvSpPr>
          <p:cNvPr id="9" name="內容版面配置區 5"/>
          <p:cNvSpPr txBox="1">
            <a:spLocks/>
          </p:cNvSpPr>
          <p:nvPr/>
        </p:nvSpPr>
        <p:spPr>
          <a:xfrm>
            <a:off x="305377" y="1279107"/>
            <a:ext cx="4961215" cy="1935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利用電腦輔助設計軟體 ：</a:t>
            </a:r>
            <a:r>
              <a:rPr lang="en-US" altLang="zh-TW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Linkage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 </a:t>
            </a:r>
            <a:r>
              <a:rPr lang="en-US" altLang="zh-TW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Adams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找出符合人體使用的連桿尺寸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驗證水平速度為近似弦波曲線，以提高跑步的舒適性</a:t>
            </a:r>
            <a:endParaRPr 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image28.png"/>
          <p:cNvPicPr/>
          <p:nvPr/>
        </p:nvPicPr>
        <p:blipFill rotWithShape="1">
          <a:blip r:embed="rId4"/>
          <a:srcRect r="74156" b="68500"/>
          <a:stretch/>
        </p:blipFill>
        <p:spPr>
          <a:xfrm>
            <a:off x="5463249" y="1350231"/>
            <a:ext cx="1377168" cy="12699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5917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總述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11</a:t>
            </a:fld>
            <a:r>
              <a:rPr lang="en-US" altLang="zh-TW" dirty="0" smtClean="0"/>
              <a:t>/11</a:t>
            </a:r>
            <a:endParaRPr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795133" y="1517429"/>
            <a:ext cx="2710451" cy="1245868"/>
            <a:chOff x="628650" y="1747474"/>
            <a:chExt cx="3189185" cy="1465920"/>
          </a:xfrm>
        </p:grpSpPr>
        <p:pic>
          <p:nvPicPr>
            <p:cNvPr id="5" name="image29.png"/>
            <p:cNvPicPr/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28650" y="1747474"/>
              <a:ext cx="1443683" cy="1385708"/>
            </a:xfrm>
            <a:prstGeom prst="rect">
              <a:avLst/>
            </a:prstGeom>
            <a:ln/>
          </p:spPr>
        </p:pic>
        <p:pic>
          <p:nvPicPr>
            <p:cNvPr id="6" name="內容版面配置區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333" y="1747474"/>
              <a:ext cx="1745502" cy="1465920"/>
            </a:xfrm>
            <a:prstGeom prst="rect">
              <a:avLst/>
            </a:prstGeom>
          </p:spPr>
        </p:pic>
      </p:grpSp>
      <p:sp>
        <p:nvSpPr>
          <p:cNvPr id="14" name="文字方塊 13"/>
          <p:cNvSpPr txBox="1"/>
          <p:nvPr/>
        </p:nvSpPr>
        <p:spPr>
          <a:xfrm>
            <a:off x="482885" y="1124516"/>
            <a:ext cx="33349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現有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設計與一般化</a:t>
            </a:r>
            <a:endParaRPr lang="de-DE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de-DE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5208498" y="1119622"/>
            <a:ext cx="2006184" cy="1807734"/>
            <a:chOff x="5340368" y="911559"/>
            <a:chExt cx="2006184" cy="1807734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0368" y="1317467"/>
              <a:ext cx="2006184" cy="1401826"/>
            </a:xfrm>
            <a:prstGeom prst="rect">
              <a:avLst/>
            </a:prstGeom>
          </p:spPr>
        </p:pic>
        <p:sp>
          <p:nvSpPr>
            <p:cNvPr id="16" name="文字方塊 15"/>
            <p:cNvSpPr txBox="1"/>
            <p:nvPr/>
          </p:nvSpPr>
          <p:spPr>
            <a:xfrm>
              <a:off x="5340368" y="911559"/>
              <a:ext cx="2006184" cy="405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</a:t>
              </a:r>
              <a:r>
                <a:rPr lang="de-DE" altLang="zh-TW" sz="20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.</a:t>
              </a:r>
              <a:r>
                <a:rPr lang="zh-TW" altLang="en-US" sz="20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具體化</a:t>
              </a:r>
              <a:endParaRPr lang="de-DE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769345" y="2748930"/>
            <a:ext cx="2754904" cy="2256041"/>
            <a:chOff x="894518" y="2778173"/>
            <a:chExt cx="2754904" cy="2256041"/>
          </a:xfrm>
        </p:grpSpPr>
        <p:grpSp>
          <p:nvGrpSpPr>
            <p:cNvPr id="13" name="群組 12"/>
            <p:cNvGrpSpPr/>
            <p:nvPr/>
          </p:nvGrpSpPr>
          <p:grpSpPr>
            <a:xfrm>
              <a:off x="894518" y="3383319"/>
              <a:ext cx="2754904" cy="1650895"/>
              <a:chOff x="2518163" y="2073304"/>
              <a:chExt cx="3153999" cy="1890055"/>
            </a:xfrm>
          </p:grpSpPr>
          <p:pic>
            <p:nvPicPr>
              <p:cNvPr id="8" name="image12.png"/>
              <p:cNvPicPr/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2518163" y="2764755"/>
                <a:ext cx="3153999" cy="1198604"/>
              </a:xfrm>
              <a:prstGeom prst="rect">
                <a:avLst/>
              </a:prstGeom>
              <a:ln/>
            </p:spPr>
          </p:pic>
          <p:graphicFrame>
            <p:nvGraphicFramePr>
              <p:cNvPr id="9" name="物件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8041699"/>
                  </p:ext>
                </p:extLst>
              </p:nvPr>
            </p:nvGraphicFramePr>
            <p:xfrm>
              <a:off x="2538981" y="2073304"/>
              <a:ext cx="2825750" cy="2857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9" name="方程式" r:id="rId7" imgW="2260440" imgH="228600" progId="Equation.3">
                      <p:embed/>
                    </p:oleObj>
                  </mc:Choice>
                  <mc:Fallback>
                    <p:oleObj name="方程式" r:id="rId7" imgW="2260440" imgH="228600" progId="Equation.3">
                      <p:embed/>
                      <p:pic>
                        <p:nvPicPr>
                          <p:cNvPr id="7" name="物件 6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2538981" y="2073304"/>
                            <a:ext cx="2825750" cy="2857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" name="物件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9446206"/>
                  </p:ext>
                </p:extLst>
              </p:nvPr>
            </p:nvGraphicFramePr>
            <p:xfrm>
              <a:off x="2538981" y="2420030"/>
              <a:ext cx="1666875" cy="2857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00" name="方程式" r:id="rId9" imgW="1333440" imgH="228600" progId="Equation.3">
                      <p:embed/>
                    </p:oleObj>
                  </mc:Choice>
                  <mc:Fallback>
                    <p:oleObj name="方程式" r:id="rId9" imgW="1333440" imgH="228600" progId="Equation.3">
                      <p:embed/>
                      <p:pic>
                        <p:nvPicPr>
                          <p:cNvPr id="9" name="物件 8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2538981" y="2420030"/>
                            <a:ext cx="1666875" cy="2857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7" name="文字方塊 16"/>
            <p:cNvSpPr txBox="1"/>
            <p:nvPr/>
          </p:nvSpPr>
          <p:spPr>
            <a:xfrm>
              <a:off x="912702" y="2778173"/>
              <a:ext cx="27367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de-DE" altLang="zh-TW" sz="20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2.</a:t>
              </a:r>
              <a:r>
                <a:rPr lang="zh-TW" altLang="en-US" sz="20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數目合成</a:t>
              </a:r>
              <a:endParaRPr 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4472712" y="2714990"/>
            <a:ext cx="3477755" cy="2285603"/>
            <a:chOff x="4407201" y="2778173"/>
            <a:chExt cx="3477755" cy="2285603"/>
          </a:xfrm>
        </p:grpSpPr>
        <p:sp>
          <p:nvSpPr>
            <p:cNvPr id="18" name="文字方塊 17"/>
            <p:cNvSpPr txBox="1"/>
            <p:nvPr/>
          </p:nvSpPr>
          <p:spPr>
            <a:xfrm>
              <a:off x="4849402" y="2778173"/>
              <a:ext cx="24139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de-DE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</a:t>
              </a:r>
              <a:r>
                <a:rPr lang="de-DE" altLang="zh-TW" sz="20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.</a:t>
              </a:r>
              <a:r>
                <a:rPr lang="zh-TW" altLang="en-US" sz="20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尺度合成</a:t>
              </a:r>
              <a:endParaRPr lang="de-DE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30" name="群組 29"/>
            <p:cNvGrpSpPr/>
            <p:nvPr/>
          </p:nvGrpSpPr>
          <p:grpSpPr>
            <a:xfrm>
              <a:off x="4407201" y="3351581"/>
              <a:ext cx="3477755" cy="1712195"/>
              <a:chOff x="4104573" y="3780491"/>
              <a:chExt cx="4974247" cy="2448959"/>
            </a:xfrm>
          </p:grpSpPr>
          <p:pic>
            <p:nvPicPr>
              <p:cNvPr id="23" name="image34.png"/>
              <p:cNvPicPr/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4104573" y="3780491"/>
                <a:ext cx="1606031" cy="2448959"/>
              </a:xfrm>
              <a:prstGeom prst="rect">
                <a:avLst/>
              </a:prstGeom>
              <a:ln/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1700" y="3780492"/>
                <a:ext cx="3327120" cy="2389596"/>
              </a:xfrm>
              <a:prstGeom prst="rect">
                <a:avLst/>
              </a:prstGeom>
            </p:spPr>
          </p:pic>
        </p:grpSp>
      </p:grpSp>
      <p:grpSp>
        <p:nvGrpSpPr>
          <p:cNvPr id="28" name="群組 27"/>
          <p:cNvGrpSpPr/>
          <p:nvPr/>
        </p:nvGrpSpPr>
        <p:grpSpPr>
          <a:xfrm>
            <a:off x="1097586" y="5011252"/>
            <a:ext cx="2455395" cy="1567342"/>
            <a:chOff x="928191" y="5106079"/>
            <a:chExt cx="2455395" cy="1567342"/>
          </a:xfrm>
        </p:grpSpPr>
        <p:grpSp>
          <p:nvGrpSpPr>
            <p:cNvPr id="27" name="群組 26"/>
            <p:cNvGrpSpPr/>
            <p:nvPr/>
          </p:nvGrpSpPr>
          <p:grpSpPr>
            <a:xfrm>
              <a:off x="928191" y="5403449"/>
              <a:ext cx="2455395" cy="1269972"/>
              <a:chOff x="809760" y="5550372"/>
              <a:chExt cx="2455395" cy="1269972"/>
            </a:xfrm>
          </p:grpSpPr>
          <p:pic>
            <p:nvPicPr>
              <p:cNvPr id="7" name="image28.png"/>
              <p:cNvPicPr/>
              <p:nvPr/>
            </p:nvPicPr>
            <p:blipFill rotWithShape="1">
              <a:blip r:embed="rId13"/>
              <a:srcRect r="74156" b="68500"/>
              <a:stretch/>
            </p:blipFill>
            <p:spPr>
              <a:xfrm>
                <a:off x="809760" y="5550372"/>
                <a:ext cx="1377168" cy="1269972"/>
              </a:xfrm>
              <a:prstGeom prst="rect">
                <a:avLst/>
              </a:prstGeom>
              <a:ln/>
            </p:spPr>
          </p:pic>
          <p:sp>
            <p:nvSpPr>
              <p:cNvPr id="15" name="文字方塊 14"/>
              <p:cNvSpPr txBox="1"/>
              <p:nvPr/>
            </p:nvSpPr>
            <p:spPr>
              <a:xfrm>
                <a:off x="1988591" y="5985303"/>
                <a:ext cx="12765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altLang="zh-TW" sz="2000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……</a:t>
                </a:r>
                <a:endParaRPr lang="de-DE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文字方塊 25"/>
            <p:cNvSpPr txBox="1"/>
            <p:nvPr/>
          </p:nvSpPr>
          <p:spPr>
            <a:xfrm>
              <a:off x="1508515" y="5106079"/>
              <a:ext cx="12765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zh-TW" sz="20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3.</a:t>
              </a:r>
              <a:r>
                <a:rPr lang="zh-TW" altLang="en-US" sz="20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特殊化</a:t>
              </a:r>
              <a:endParaRPr lang="de-DE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70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現有設計與一般化 </a:t>
            </a:r>
            <a:r>
              <a:rPr 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Existing Design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Generalization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數目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合成 </a:t>
            </a:r>
            <a:r>
              <a:rPr 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Number Synthesis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特殊化 </a:t>
            </a:r>
            <a:r>
              <a:rPr 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Specialization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具體化 </a:t>
            </a:r>
            <a:r>
              <a:rPr 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Particularization</a:t>
            </a:r>
          </a:p>
          <a:p>
            <a:pPr>
              <a:lnSpc>
                <a:spcPct val="2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尺度合成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Dimension</a:t>
            </a:r>
            <a:r>
              <a:rPr lang="en-US" altLang="zh-CN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Synthesis</a:t>
            </a:r>
            <a:endParaRPr 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總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述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Conclusion</a:t>
            </a:r>
            <a:endParaRPr 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14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3</a:t>
            </a:fld>
            <a:r>
              <a:rPr lang="de-DE" altLang="zh-TW" dirty="0" smtClean="0"/>
              <a:t>/11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現有設計與一般化 </a:t>
            </a:r>
            <a:r>
              <a:rPr 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Existing </a:t>
            </a:r>
            <a:r>
              <a:rPr 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Design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Generalization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lh6.googleusercontent.com/Jo6STDGDOhrbiLr_4vbai-itBuYWuIyxzvzficqgz7H0E_8-_04nbHJMrupSSfpc3IvUycDZCw8EBw_0YDuS3YTpRGwpArrTOC6ubbA3LV8VQZ2NKQtRrwGJmAMkmZSbc4ySe_G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223" y="2792326"/>
            <a:ext cx="2878340" cy="8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1aJpd5cKXCNQL0awBeKHbyywYoJjW7g3U4VQm2pmPSXNhPrsvNp483fM-1eCfW-42iXRWrxyzeT2H2rjoPMIkTJsd_lZl5ZXfTJSUEWKDS5DkWv4PN6NH0sdUIcffC5B0QyKyNh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496" y="3713785"/>
            <a:ext cx="2069793" cy="145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DhnRaa8m8cnckcM_S67me30ZNIIFiXCTIhWURJF1ucmAIxgzheXSTMu7pcXNSiHvC9zZDFkvooBE6PhGEDfkMZIlVp54-wu4iOSJVHsSL1Cfg3uCq6eS8meCEYKxIDp_-IHYsBF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48" y="1557673"/>
            <a:ext cx="2103751" cy="209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CeAaWv5B5NWLfGfn0zJS2YI6K5I2Biv3bHdlwsIkw8iGWk_52kdW9SjwbD0zzZ-C1YIOe4BruQRmqdegO1oXIiSOM4BUsaevV3c69EOBmRQKnFGSPKg_cVbX0ay0dsrnjfjOef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48" y="3713785"/>
            <a:ext cx="2271199" cy="147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4.googleusercontent.com/X62qY2YWCll0C8wxl5Ug3pJhcSLW6XxGEl_ZFt_r9FGt62bfo_nNmtPKBVMS3bILoGL2xaPO63dUYSjlLb3YH_dueFLkyzYMlTdrK2JXxmnMNEQ8XTrB-K8PBWJwIEu3XA0QhjJz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028" y="1736582"/>
            <a:ext cx="2388215" cy="19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5.googleusercontent.com/LRuvy5vPL9yD3lArHcQYhsKggP1aTlUmHgZt8_H6QYcRwbBPJo5xNKb-za_vFGjLp77xRF8kFSR-BcnMifAXdgIpBL_fRSdhwibzNGQInXJpvmeGYUMZlqbs-6drlf2Wlg1uezc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814" y="3713785"/>
            <a:ext cx="2039986" cy="142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接點 12"/>
          <p:cNvCxnSpPr/>
          <p:nvPr/>
        </p:nvCxnSpPr>
        <p:spPr>
          <a:xfrm>
            <a:off x="5899474" y="1527976"/>
            <a:ext cx="21035" cy="501469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文字方塊 11"/>
          <p:cNvSpPr txBox="1"/>
          <p:nvPr/>
        </p:nvSpPr>
        <p:spPr>
          <a:xfrm>
            <a:off x="222502" y="905682"/>
            <a:ext cx="5535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TW </a:t>
            </a:r>
            <a:r>
              <a:rPr 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M431718U1 </a:t>
            </a:r>
            <a:endParaRPr lang="en-US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橢圓機構    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揚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升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構</a:t>
            </a:r>
            <a:endParaRPr 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11"/>
          <p:cNvSpPr txBox="1"/>
          <p:nvPr/>
        </p:nvSpPr>
        <p:spPr>
          <a:xfrm>
            <a:off x="6023347" y="926502"/>
            <a:ext cx="3031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 </a:t>
            </a:r>
            <a:r>
              <a:rPr 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6,090,013</a:t>
            </a:r>
            <a:endParaRPr lang="en-US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橢圓機構</a:t>
            </a:r>
            <a:endParaRPr 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8" name="image29.png"/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6839522" y="5156964"/>
            <a:ext cx="1443683" cy="1385708"/>
          </a:xfrm>
          <a:prstGeom prst="rect">
            <a:avLst/>
          </a:prstGeom>
          <a:ln/>
        </p:spPr>
      </p:pic>
      <p:pic>
        <p:nvPicPr>
          <p:cNvPr id="19" name="內容版面配置區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96" y="5138318"/>
            <a:ext cx="1745502" cy="146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2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4</a:t>
            </a:fld>
            <a:r>
              <a:rPr lang="de-DE" altLang="zh-TW" dirty="0" smtClean="0"/>
              <a:t>/11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數目合成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Number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Synthesis</a:t>
            </a:r>
            <a:r>
              <a:rPr lang="zh-CN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[1]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image12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967316" y="4037378"/>
            <a:ext cx="5209367" cy="1979699"/>
          </a:xfrm>
          <a:prstGeom prst="rect">
            <a:avLst/>
          </a:prstGeom>
          <a:ln/>
        </p:spPr>
      </p:pic>
      <p:sp>
        <p:nvSpPr>
          <p:cNvPr id="5" name="文字方塊 4"/>
          <p:cNvSpPr txBox="1"/>
          <p:nvPr/>
        </p:nvSpPr>
        <p:spPr>
          <a:xfrm>
            <a:off x="3440920" y="583241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可能的一般化鏈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圖譜</a:t>
            </a:r>
            <a:endParaRPr 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1813825" y="1406758"/>
            <a:ext cx="5516348" cy="2589633"/>
            <a:chOff x="2579688" y="1448258"/>
            <a:chExt cx="4879351" cy="2290597"/>
          </a:xfrm>
        </p:grpSpPr>
        <p:graphicFrame>
          <p:nvGraphicFramePr>
            <p:cNvPr id="6" name="物件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3225027"/>
                </p:ext>
              </p:extLst>
            </p:nvPr>
          </p:nvGraphicFramePr>
          <p:xfrm>
            <a:off x="2579688" y="1448258"/>
            <a:ext cx="3984625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1" name="方程式" r:id="rId5" imgW="3187440" imgH="457200" progId="Equation.3">
                    <p:embed/>
                  </p:oleObj>
                </mc:Choice>
                <mc:Fallback>
                  <p:oleObj name="方程式" r:id="rId5" imgW="318744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579688" y="1448258"/>
                          <a:ext cx="3984625" cy="571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物件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23190665"/>
                </p:ext>
              </p:extLst>
            </p:nvPr>
          </p:nvGraphicFramePr>
          <p:xfrm>
            <a:off x="2579688" y="2166011"/>
            <a:ext cx="2825750" cy="285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2" name="方程式" r:id="rId7" imgW="2260440" imgH="228600" progId="Equation.3">
                    <p:embed/>
                  </p:oleObj>
                </mc:Choice>
                <mc:Fallback>
                  <p:oleObj name="方程式" r:id="rId7" imgW="226044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579688" y="2166011"/>
                          <a:ext cx="2825750" cy="285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物件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2762825"/>
                </p:ext>
              </p:extLst>
            </p:nvPr>
          </p:nvGraphicFramePr>
          <p:xfrm>
            <a:off x="2579688" y="2735352"/>
            <a:ext cx="333375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3" name="方程式" r:id="rId9" imgW="2666880" imgH="457200" progId="Equation.3">
                    <p:embed/>
                  </p:oleObj>
                </mc:Choice>
                <mc:Fallback>
                  <p:oleObj name="方程式" r:id="rId9" imgW="266688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579688" y="2735352"/>
                          <a:ext cx="3333750" cy="571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物件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2635153"/>
                </p:ext>
              </p:extLst>
            </p:nvPr>
          </p:nvGraphicFramePr>
          <p:xfrm>
            <a:off x="2579688" y="3453105"/>
            <a:ext cx="1666875" cy="285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" name="方程式" r:id="rId11" imgW="1333440" imgH="228600" progId="Equation.3">
                    <p:embed/>
                  </p:oleObj>
                </mc:Choice>
                <mc:Fallback>
                  <p:oleObj name="方程式" r:id="rId11" imgW="133344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579688" y="3453105"/>
                          <a:ext cx="1666875" cy="285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文字方塊 10"/>
            <p:cNvSpPr txBox="1"/>
            <p:nvPr/>
          </p:nvSpPr>
          <p:spPr>
            <a:xfrm>
              <a:off x="5384440" y="2122506"/>
              <a:ext cx="2074599" cy="326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</a:t>
              </a:r>
              <a:r>
                <a:rPr lang="zh-CN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最多三接頭桿</a:t>
              </a:r>
              <a:r>
                <a:rPr lang="de-DE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)</a:t>
              </a:r>
              <a:endParaRPr lang="de-DE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246563" y="3405777"/>
              <a:ext cx="2074599" cy="326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</a:t>
              </a:r>
              <a:r>
                <a:rPr lang="zh-TW" altLang="de-DE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桿件數</a:t>
              </a:r>
              <a:r>
                <a:rPr lang="zh-CN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分配</a:t>
              </a:r>
              <a:r>
                <a:rPr lang="de-DE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)</a:t>
              </a:r>
              <a:endParaRPr lang="de-DE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721054" y="6287118"/>
            <a:ext cx="5439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[1]</a:t>
            </a:r>
            <a:r>
              <a:rPr lang="zh-CN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CN" altLang="en-US" sz="1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顏鴻森</a:t>
            </a:r>
            <a:r>
              <a:rPr lang="en-US" altLang="zh-CN" sz="1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CN" altLang="en-US" sz="1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民</a:t>
            </a:r>
            <a:r>
              <a:rPr lang="en-US" altLang="zh-CN" sz="1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95)</a:t>
            </a:r>
            <a:r>
              <a:rPr lang="zh-CN" altLang="en-US" sz="1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機械裝置的創意性設計</a:t>
            </a:r>
            <a:endParaRPr lang="en-US" altLang="zh-CN" sz="16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60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特殊化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Specialization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設計規範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(Criterion)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 </a:t>
            </a:r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飛輪桿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(W)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與固定桿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(G)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鄰接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為雙接頭桿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腳踏桿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(F)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：橢圓限制，不能與固定桿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(G)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鄰接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手把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桿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：與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固定桿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(G)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鄰接，避免有同手同腳運動情形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滑行桿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可有可無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若有，則與固定桿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(G)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鄰接</a:t>
            </a:r>
          </a:p>
          <a:p>
            <a:pPr lvl="1"/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5</a:t>
            </a:fld>
            <a:r>
              <a:rPr lang="de-DE" altLang="zh-TW" dirty="0" smtClean="0"/>
              <a:t>/11</a:t>
            </a:r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1913725" y="3320267"/>
            <a:ext cx="5316550" cy="2509596"/>
            <a:chOff x="1375995" y="3710685"/>
            <a:chExt cx="5316550" cy="2509596"/>
          </a:xfrm>
        </p:grpSpPr>
        <p:grpSp>
          <p:nvGrpSpPr>
            <p:cNvPr id="21" name="群組 20"/>
            <p:cNvGrpSpPr/>
            <p:nvPr/>
          </p:nvGrpSpPr>
          <p:grpSpPr>
            <a:xfrm>
              <a:off x="1375995" y="3710685"/>
              <a:ext cx="2576369" cy="2466558"/>
              <a:chOff x="1375995" y="3710685"/>
              <a:chExt cx="2576369" cy="2466558"/>
            </a:xfrm>
          </p:grpSpPr>
          <p:grpSp>
            <p:nvGrpSpPr>
              <p:cNvPr id="17" name="群組 16"/>
              <p:cNvGrpSpPr/>
              <p:nvPr/>
            </p:nvGrpSpPr>
            <p:grpSpPr>
              <a:xfrm>
                <a:off x="1375996" y="3710685"/>
                <a:ext cx="2576368" cy="2163704"/>
                <a:chOff x="1375996" y="3706687"/>
                <a:chExt cx="2576368" cy="2163704"/>
              </a:xfrm>
            </p:grpSpPr>
            <p:pic>
              <p:nvPicPr>
                <p:cNvPr id="5" name="內容版面配置區 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75996" y="3706687"/>
                  <a:ext cx="2576368" cy="2163704"/>
                </a:xfrm>
                <a:prstGeom prst="rect">
                  <a:avLst/>
                </a:prstGeom>
              </p:spPr>
            </p:pic>
            <p:sp>
              <p:nvSpPr>
                <p:cNvPr id="8" name="橢圓 7"/>
                <p:cNvSpPr/>
                <p:nvPr/>
              </p:nvSpPr>
              <p:spPr>
                <a:xfrm>
                  <a:off x="1738829" y="5280378"/>
                  <a:ext cx="337121" cy="33712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altLang="zh-TW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de-DE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橢圓 9"/>
                <p:cNvSpPr/>
                <p:nvPr/>
              </p:nvSpPr>
              <p:spPr>
                <a:xfrm>
                  <a:off x="3285524" y="4236951"/>
                  <a:ext cx="337121" cy="33712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altLang="zh-TW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de-DE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橢圓 10"/>
                <p:cNvSpPr/>
                <p:nvPr/>
              </p:nvSpPr>
              <p:spPr>
                <a:xfrm>
                  <a:off x="2988589" y="5335383"/>
                  <a:ext cx="337121" cy="33712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altLang="zh-TW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de-DE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" name="橢圓 13"/>
                <p:cNvSpPr/>
                <p:nvPr/>
              </p:nvSpPr>
              <p:spPr>
                <a:xfrm>
                  <a:off x="2399872" y="4817360"/>
                  <a:ext cx="337121" cy="33712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altLang="zh-TW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de-DE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" name="文字方塊 11"/>
              <p:cNvSpPr txBox="1"/>
              <p:nvPr/>
            </p:nvSpPr>
            <p:spPr>
              <a:xfrm>
                <a:off x="1375995" y="5807911"/>
                <a:ext cx="2576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TW M431718U1 </a:t>
                </a: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4322797" y="3774550"/>
              <a:ext cx="2369748" cy="2445731"/>
              <a:chOff x="5464198" y="3706687"/>
              <a:chExt cx="2369748" cy="2445731"/>
            </a:xfrm>
          </p:grpSpPr>
          <p:grpSp>
            <p:nvGrpSpPr>
              <p:cNvPr id="16" name="群組 15"/>
              <p:cNvGrpSpPr/>
              <p:nvPr/>
            </p:nvGrpSpPr>
            <p:grpSpPr>
              <a:xfrm>
                <a:off x="5464198" y="3706687"/>
                <a:ext cx="2369748" cy="2121772"/>
                <a:chOff x="5464198" y="3706687"/>
                <a:chExt cx="2369748" cy="2121772"/>
              </a:xfrm>
            </p:grpSpPr>
            <p:pic>
              <p:nvPicPr>
                <p:cNvPr id="7" name="image29.png"/>
                <p:cNvPicPr/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>
                <a:xfrm>
                  <a:off x="5559422" y="3706687"/>
                  <a:ext cx="2274524" cy="2121772"/>
                </a:xfrm>
                <a:prstGeom prst="rect">
                  <a:avLst/>
                </a:prstGeom>
                <a:ln/>
              </p:spPr>
            </p:pic>
            <p:sp>
              <p:nvSpPr>
                <p:cNvPr id="9" name="橢圓 8"/>
                <p:cNvSpPr/>
                <p:nvPr/>
              </p:nvSpPr>
              <p:spPr>
                <a:xfrm>
                  <a:off x="6528123" y="4599012"/>
                  <a:ext cx="337121" cy="33712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altLang="zh-TW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de-DE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橢圓 11"/>
                <p:cNvSpPr/>
                <p:nvPr/>
              </p:nvSpPr>
              <p:spPr>
                <a:xfrm>
                  <a:off x="5752899" y="4128329"/>
                  <a:ext cx="337121" cy="33712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altLang="zh-TW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de-DE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橢圓 12"/>
                <p:cNvSpPr/>
                <p:nvPr/>
              </p:nvSpPr>
              <p:spPr>
                <a:xfrm>
                  <a:off x="7086600" y="5375022"/>
                  <a:ext cx="337121" cy="33712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altLang="zh-TW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de-DE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5" name="內容版面配置區 9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129" t="23310" r="4393" b="64716"/>
                <a:stretch/>
              </p:blipFill>
              <p:spPr>
                <a:xfrm>
                  <a:off x="5464198" y="4174551"/>
                  <a:ext cx="190447" cy="225880"/>
                </a:xfrm>
                <a:prstGeom prst="rect">
                  <a:avLst/>
                </a:prstGeom>
              </p:spPr>
            </p:pic>
          </p:grpSp>
          <p:sp>
            <p:nvSpPr>
              <p:cNvPr id="19" name="文字方塊 11"/>
              <p:cNvSpPr txBox="1"/>
              <p:nvPr/>
            </p:nvSpPr>
            <p:spPr>
              <a:xfrm>
                <a:off x="5654644" y="5783086"/>
                <a:ext cx="2179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US 6,090,013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715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特殊化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Specialization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6</a:t>
            </a:fld>
            <a:r>
              <a:rPr lang="de-DE" altLang="zh-TW" dirty="0" smtClean="0"/>
              <a:t>/11</a:t>
            </a:r>
            <a:endParaRPr lang="zh-TW" altLang="en-US" dirty="0"/>
          </a:p>
        </p:txBody>
      </p:sp>
      <p:pic>
        <p:nvPicPr>
          <p:cNvPr id="5" name="image2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87394" y="1003963"/>
            <a:ext cx="7369212" cy="557520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6285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特殊化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Specialization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7</a:t>
            </a:fld>
            <a:r>
              <a:rPr lang="de-DE" altLang="zh-TW" dirty="0" smtClean="0"/>
              <a:t>/11</a:t>
            </a:r>
            <a:endParaRPr lang="zh-TW" altLang="en-US" dirty="0"/>
          </a:p>
        </p:txBody>
      </p:sp>
      <p:pic>
        <p:nvPicPr>
          <p:cNvPr id="7" name="image2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69608" y="957459"/>
            <a:ext cx="7033649" cy="553357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0723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8</a:t>
            </a:fld>
            <a:r>
              <a:rPr lang="de-DE" altLang="zh-TW" dirty="0" smtClean="0"/>
              <a:t>/11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具體化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image28.png"/>
          <p:cNvPicPr/>
          <p:nvPr/>
        </p:nvPicPr>
        <p:blipFill rotWithShape="1">
          <a:blip r:embed="rId3"/>
          <a:srcRect b="68500"/>
          <a:stretch/>
        </p:blipFill>
        <p:spPr>
          <a:xfrm>
            <a:off x="521970" y="1127789"/>
            <a:ext cx="5328920" cy="1269972"/>
          </a:xfrm>
          <a:prstGeom prst="rect">
            <a:avLst/>
          </a:prstGeom>
          <a:ln/>
        </p:spPr>
      </p:pic>
      <p:pic>
        <p:nvPicPr>
          <p:cNvPr id="6" name="image28.png"/>
          <p:cNvPicPr/>
          <p:nvPr/>
        </p:nvPicPr>
        <p:blipFill rotWithShape="1">
          <a:blip r:embed="rId3"/>
          <a:srcRect t="33012" r="48856" b="34227"/>
          <a:stretch/>
        </p:blipFill>
        <p:spPr>
          <a:xfrm>
            <a:off x="5779770" y="1097309"/>
            <a:ext cx="2725420" cy="1320799"/>
          </a:xfrm>
          <a:prstGeom prst="rect">
            <a:avLst/>
          </a:prstGeom>
          <a:ln/>
        </p:spPr>
      </p:pic>
      <p:pic>
        <p:nvPicPr>
          <p:cNvPr id="7" name="image28.png"/>
          <p:cNvPicPr/>
          <p:nvPr/>
        </p:nvPicPr>
        <p:blipFill rotWithShape="1">
          <a:blip r:embed="rId3"/>
          <a:srcRect l="51215" t="33012" r="548" b="34227"/>
          <a:stretch/>
        </p:blipFill>
        <p:spPr>
          <a:xfrm>
            <a:off x="585470" y="2387601"/>
            <a:ext cx="2570480" cy="1320799"/>
          </a:xfrm>
          <a:prstGeom prst="rect">
            <a:avLst/>
          </a:prstGeom>
          <a:ln/>
        </p:spPr>
      </p:pic>
      <p:pic>
        <p:nvPicPr>
          <p:cNvPr id="8" name="image28.png"/>
          <p:cNvPicPr/>
          <p:nvPr/>
        </p:nvPicPr>
        <p:blipFill rotWithShape="1">
          <a:blip r:embed="rId3"/>
          <a:srcRect l="-4957" t="68528" r="-216" b="-785"/>
          <a:stretch/>
        </p:blipFill>
        <p:spPr>
          <a:xfrm>
            <a:off x="2868295" y="2458721"/>
            <a:ext cx="5604510" cy="1300480"/>
          </a:xfrm>
          <a:prstGeom prst="rect">
            <a:avLst/>
          </a:prstGeom>
          <a:ln/>
        </p:spPr>
      </p:pic>
      <p:pic>
        <p:nvPicPr>
          <p:cNvPr id="9" name="image25.png"/>
          <p:cNvPicPr/>
          <p:nvPr/>
        </p:nvPicPr>
        <p:blipFill rotWithShape="1">
          <a:blip r:embed="rId4"/>
          <a:srcRect b="69434"/>
          <a:stretch/>
        </p:blipFill>
        <p:spPr>
          <a:xfrm>
            <a:off x="726440" y="3870960"/>
            <a:ext cx="5005070" cy="1203585"/>
          </a:xfrm>
          <a:prstGeom prst="rect">
            <a:avLst/>
          </a:prstGeom>
          <a:ln/>
        </p:spPr>
      </p:pic>
      <p:pic>
        <p:nvPicPr>
          <p:cNvPr id="10" name="image25.png"/>
          <p:cNvPicPr/>
          <p:nvPr/>
        </p:nvPicPr>
        <p:blipFill rotWithShape="1">
          <a:blip r:embed="rId4"/>
          <a:srcRect l="812" t="34626" r="48846" b="33775"/>
          <a:stretch/>
        </p:blipFill>
        <p:spPr>
          <a:xfrm>
            <a:off x="5872797" y="3891281"/>
            <a:ext cx="2519680" cy="1244225"/>
          </a:xfrm>
          <a:prstGeom prst="rect">
            <a:avLst/>
          </a:prstGeom>
          <a:ln/>
        </p:spPr>
      </p:pic>
      <p:pic>
        <p:nvPicPr>
          <p:cNvPr id="11" name="image25.png"/>
          <p:cNvPicPr/>
          <p:nvPr/>
        </p:nvPicPr>
        <p:blipFill rotWithShape="1">
          <a:blip r:embed="rId4"/>
          <a:srcRect l="51889" t="32758" r="-608" b="33441"/>
          <a:stretch/>
        </p:blipFill>
        <p:spPr>
          <a:xfrm>
            <a:off x="1593850" y="5143989"/>
            <a:ext cx="2438400" cy="1330960"/>
          </a:xfrm>
          <a:prstGeom prst="rect">
            <a:avLst/>
          </a:prstGeom>
          <a:ln/>
        </p:spPr>
      </p:pic>
      <p:pic>
        <p:nvPicPr>
          <p:cNvPr id="12" name="image25.png"/>
          <p:cNvPicPr/>
          <p:nvPr/>
        </p:nvPicPr>
        <p:blipFill rotWithShape="1">
          <a:blip r:embed="rId4"/>
          <a:srcRect l="-319" t="68107" r="22978" b="1188"/>
          <a:stretch/>
        </p:blipFill>
        <p:spPr>
          <a:xfrm>
            <a:off x="3977957" y="5220188"/>
            <a:ext cx="3870959" cy="1209040"/>
          </a:xfrm>
          <a:prstGeom prst="rect">
            <a:avLst/>
          </a:prstGeom>
          <a:ln/>
        </p:spPr>
      </p:pic>
      <p:cxnSp>
        <p:nvCxnSpPr>
          <p:cNvPr id="13" name="直線單箭頭接點 12"/>
          <p:cNvCxnSpPr/>
          <p:nvPr/>
        </p:nvCxnSpPr>
        <p:spPr>
          <a:xfrm flipV="1">
            <a:off x="801370" y="3911600"/>
            <a:ext cx="1080000" cy="1080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5943916" y="2550188"/>
            <a:ext cx="1080000" cy="1080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7312477" y="1246641"/>
            <a:ext cx="1080000" cy="10800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646883" y="2510542"/>
            <a:ext cx="1080000" cy="10800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1958793" y="2508000"/>
            <a:ext cx="1080000" cy="1080000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3270703" y="2508000"/>
            <a:ext cx="1080000" cy="1080000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632006" y="2508000"/>
            <a:ext cx="1080000" cy="1080000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7251940" y="2569853"/>
            <a:ext cx="1080000" cy="1080000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2813050" y="5284708"/>
            <a:ext cx="1080000" cy="1080000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4083447" y="5284708"/>
            <a:ext cx="1080000" cy="1080000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5373436" y="5284708"/>
            <a:ext cx="1080000" cy="1080000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6666062" y="5284708"/>
            <a:ext cx="1080000" cy="1080000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2067605" y="3911600"/>
            <a:ext cx="1080000" cy="10800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3333840" y="3943744"/>
            <a:ext cx="1080000" cy="10800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4576845" y="3911600"/>
            <a:ext cx="1080000" cy="10800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5941240" y="3932752"/>
            <a:ext cx="1080000" cy="10800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7251940" y="3979500"/>
            <a:ext cx="1080000" cy="10800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1626737" y="5283783"/>
            <a:ext cx="1080000" cy="10800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3301194" y="1254415"/>
            <a:ext cx="1080000" cy="108000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4632006" y="1254415"/>
            <a:ext cx="1080000" cy="108000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5941240" y="1246641"/>
            <a:ext cx="1080000" cy="108000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4066905" y="155849"/>
            <a:ext cx="2021840" cy="1200329"/>
            <a:chOff x="4836160" y="171946"/>
            <a:chExt cx="2021840" cy="1200329"/>
          </a:xfrm>
        </p:grpSpPr>
        <p:sp>
          <p:nvSpPr>
            <p:cNvPr id="34" name="文字方塊 33"/>
            <p:cNvSpPr txBox="1"/>
            <p:nvPr/>
          </p:nvSpPr>
          <p:spPr>
            <a:xfrm>
              <a:off x="5163447" y="171946"/>
              <a:ext cx="1694553" cy="1200329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kumimoji="1" lang="en-US" altLang="zh-CN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Exist</a:t>
              </a:r>
              <a:r>
                <a:rPr kumimoji="1" lang="zh-CN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Design</a:t>
              </a:r>
            </a:p>
            <a:p>
              <a:r>
                <a:rPr kumimoji="1" lang="en-US" altLang="zh-CN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Stephenson</a:t>
              </a:r>
              <a:r>
                <a:rPr kumimoji="1" lang="zh-CN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II</a:t>
              </a:r>
            </a:p>
            <a:p>
              <a:r>
                <a:rPr kumimoji="1" lang="en-US" altLang="zh-CN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Slider</a:t>
              </a:r>
            </a:p>
            <a:p>
              <a:endParaRPr kumimoji="1"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6" name="直線單箭頭接點 31"/>
            <p:cNvCxnSpPr/>
            <p:nvPr/>
          </p:nvCxnSpPr>
          <p:spPr>
            <a:xfrm>
              <a:off x="4836160" y="358228"/>
              <a:ext cx="357767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1"/>
            <p:cNvCxnSpPr/>
            <p:nvPr/>
          </p:nvCxnSpPr>
          <p:spPr>
            <a:xfrm>
              <a:off x="4836160" y="653714"/>
              <a:ext cx="357767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1"/>
            <p:cNvCxnSpPr/>
            <p:nvPr/>
          </p:nvCxnSpPr>
          <p:spPr>
            <a:xfrm>
              <a:off x="4836160" y="928062"/>
              <a:ext cx="357767" cy="1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群組 46"/>
          <p:cNvGrpSpPr/>
          <p:nvPr/>
        </p:nvGrpSpPr>
        <p:grpSpPr>
          <a:xfrm>
            <a:off x="6007583" y="0"/>
            <a:ext cx="3239656" cy="837613"/>
            <a:chOff x="6007583" y="0"/>
            <a:chExt cx="3239656" cy="837613"/>
          </a:xfrm>
        </p:grpSpPr>
        <p:sp>
          <p:nvSpPr>
            <p:cNvPr id="46" name="矩形 45"/>
            <p:cNvSpPr/>
            <p:nvPr/>
          </p:nvSpPr>
          <p:spPr>
            <a:xfrm>
              <a:off x="8331940" y="0"/>
              <a:ext cx="915299" cy="637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44" name="群組 43"/>
            <p:cNvGrpSpPr/>
            <p:nvPr/>
          </p:nvGrpSpPr>
          <p:grpSpPr>
            <a:xfrm>
              <a:off x="6007583" y="191282"/>
              <a:ext cx="2835054" cy="646331"/>
              <a:chOff x="6728833" y="192108"/>
              <a:chExt cx="2835054" cy="646331"/>
            </a:xfrm>
            <a:solidFill>
              <a:schemeClr val="bg1"/>
            </a:solidFill>
          </p:grpSpPr>
          <p:sp>
            <p:nvSpPr>
              <p:cNvPr id="3" name="文字方塊 2"/>
              <p:cNvSpPr txBox="1"/>
              <p:nvPr/>
            </p:nvSpPr>
            <p:spPr>
              <a:xfrm>
                <a:off x="7021240" y="192108"/>
                <a:ext cx="2542647" cy="646331"/>
              </a:xfrm>
              <a:prstGeom prst="rect">
                <a:avLst/>
              </a:prstGeom>
              <a:grpFill/>
            </p:spPr>
            <p:txBody>
              <a:bodyPr wrap="square" numCol="1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Watt Chain</a:t>
                </a: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Foot in Couple Link</a:t>
                </a:r>
              </a:p>
            </p:txBody>
          </p:sp>
          <p:cxnSp>
            <p:nvCxnSpPr>
              <p:cNvPr id="42" name="直線單箭頭接點 31"/>
              <p:cNvCxnSpPr/>
              <p:nvPr/>
            </p:nvCxnSpPr>
            <p:spPr>
              <a:xfrm>
                <a:off x="6728833" y="344421"/>
                <a:ext cx="357767" cy="1"/>
              </a:xfrm>
              <a:prstGeom prst="straightConnector1">
                <a:avLst/>
              </a:prstGeom>
              <a:grpFill/>
              <a:ln w="38100">
                <a:solidFill>
                  <a:srgbClr val="7030A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31"/>
              <p:cNvCxnSpPr/>
              <p:nvPr/>
            </p:nvCxnSpPr>
            <p:spPr>
              <a:xfrm>
                <a:off x="6728833" y="639907"/>
                <a:ext cx="357767" cy="1"/>
              </a:xfrm>
              <a:prstGeom prst="straightConnector1">
                <a:avLst/>
              </a:prstGeom>
              <a:grpFill/>
              <a:ln w="38100">
                <a:solidFill>
                  <a:srgbClr val="FFC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8112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9</a:t>
            </a:fld>
            <a:r>
              <a:rPr lang="de-DE" altLang="zh-TW" dirty="0" smtClean="0"/>
              <a:t>/11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具體化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Particularization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847" y="2831999"/>
            <a:ext cx="5715000" cy="3219450"/>
          </a:xfrm>
          <a:prstGeom prst="rect">
            <a:avLst/>
          </a:prstGeom>
        </p:spPr>
      </p:pic>
      <p:pic>
        <p:nvPicPr>
          <p:cNvPr id="5" name="image28.png"/>
          <p:cNvPicPr/>
          <p:nvPr/>
        </p:nvPicPr>
        <p:blipFill rotWithShape="1">
          <a:blip r:embed="rId4"/>
          <a:srcRect r="49461" b="68500"/>
          <a:stretch/>
        </p:blipFill>
        <p:spPr>
          <a:xfrm>
            <a:off x="521970" y="1127789"/>
            <a:ext cx="2693178" cy="1269972"/>
          </a:xfrm>
          <a:prstGeom prst="rect">
            <a:avLst/>
          </a:prstGeom>
          <a:ln/>
        </p:spPr>
      </p:pic>
      <p:sp>
        <p:nvSpPr>
          <p:cNvPr id="6" name="矩形 5"/>
          <p:cNvSpPr/>
          <p:nvPr/>
        </p:nvSpPr>
        <p:spPr>
          <a:xfrm>
            <a:off x="1868559" y="1127789"/>
            <a:ext cx="1464576" cy="1269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肘形接點 6"/>
          <p:cNvCxnSpPr>
            <a:stCxn id="6" idx="3"/>
            <a:endCxn id="4" idx="0"/>
          </p:cNvCxnSpPr>
          <p:nvPr/>
        </p:nvCxnSpPr>
        <p:spPr>
          <a:xfrm>
            <a:off x="3333135" y="1762775"/>
            <a:ext cx="2125212" cy="106922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2060847" y="1217387"/>
            <a:ext cx="1080000" cy="1080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76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LabTemplat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Sans">
      <a:majorFont>
        <a:latin typeface="Arial"/>
        <a:ea typeface="微軟正黑體"/>
        <a:cs typeface=""/>
      </a:majorFont>
      <a:minorFont>
        <a:latin typeface="Arial"/>
        <a:ea typeface="Noto Sans CJK TC Regular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LabTemplate" id="{AC865A2A-EA55-4DBD-87E3-C37AFBF4B3C3}" vid="{916B75B3-3223-464B-87FD-BCB1C8434B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SOLabTemplate</Template>
  <TotalTime>45</TotalTime>
  <Words>706</Words>
  <Application>Microsoft Office PowerPoint</Application>
  <PresentationFormat>如螢幕大小 (4:3)</PresentationFormat>
  <Paragraphs>82</Paragraphs>
  <Slides>11</Slides>
  <Notes>4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2" baseType="lpstr">
      <vt:lpstr>KaiTi</vt:lpstr>
      <vt:lpstr>Noto Sans CJK TC Black</vt:lpstr>
      <vt:lpstr>Noto Sans CJK TC Regular</vt:lpstr>
      <vt:lpstr>微軟正黑體</vt:lpstr>
      <vt:lpstr>新細明體</vt:lpstr>
      <vt:lpstr>標楷體</vt:lpstr>
      <vt:lpstr>Arial</vt:lpstr>
      <vt:lpstr>Calibri</vt:lpstr>
      <vt:lpstr>Times New Roman</vt:lpstr>
      <vt:lpstr>SOLabTemplate</vt:lpstr>
      <vt:lpstr>方程式</vt:lpstr>
      <vt:lpstr>Innovative Design of Elliptical Cross Trainer with Creative Mechanism Design Methodology</vt:lpstr>
      <vt:lpstr>Outline</vt:lpstr>
      <vt:lpstr>現有設計與一般化 Existing Design and Generalization</vt:lpstr>
      <vt:lpstr>數目合成 Number Synthesis [1]</vt:lpstr>
      <vt:lpstr>特殊化 Specialization</vt:lpstr>
      <vt:lpstr>特殊化 Specialization</vt:lpstr>
      <vt:lpstr>特殊化 Specialization</vt:lpstr>
      <vt:lpstr>具體化 </vt:lpstr>
      <vt:lpstr>具體化 Particularization</vt:lpstr>
      <vt:lpstr>尺度合成 Dimensional Synthesis</vt:lpstr>
      <vt:lpstr>總述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SOLab</dc:creator>
  <cp:lastModifiedBy>Testasusx555ln@outlook.com</cp:lastModifiedBy>
  <cp:revision>477</cp:revision>
  <cp:lastPrinted>2016-07-28T13:53:42Z</cp:lastPrinted>
  <dcterms:created xsi:type="dcterms:W3CDTF">2016-07-22T06:12:02Z</dcterms:created>
  <dcterms:modified xsi:type="dcterms:W3CDTF">2017-11-30T02:23:34Z</dcterms:modified>
</cp:coreProperties>
</file>